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147475730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55" d="100"/>
          <a:sy n="55" d="100"/>
        </p:scale>
        <p:origin x="36" y="4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BFD5C-2B01-4C3A-93B8-39B90464801B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7D6A2-F03A-44D0-9DA5-2B7B6D00FA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0286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77800" y="798513"/>
            <a:ext cx="7097713" cy="3992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74103" y="5057334"/>
            <a:ext cx="5392822" cy="4791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just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900"/>
              <a:buFont typeface="Arial"/>
              <a:buNone/>
              <a:tabLst/>
              <a:defRPr/>
            </a:pPr>
            <a:endParaRPr/>
          </a:p>
        </p:txBody>
      </p:sp>
      <p:sp>
        <p:nvSpPr>
          <p:cNvPr id="99" name="Google Shape;99;p3:notes"/>
          <p:cNvSpPr txBox="1">
            <a:spLocks noGrp="1"/>
          </p:cNvSpPr>
          <p:nvPr>
            <p:ph type="sldNum" idx="12"/>
          </p:nvPr>
        </p:nvSpPr>
        <p:spPr>
          <a:xfrm>
            <a:off x="3818361" y="10112813"/>
            <a:ext cx="2921112" cy="532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Verdana"/>
                <a:cs typeface="Verdana"/>
                <a:sym typeface="Verdan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>
          <a:extLst>
            <a:ext uri="{FF2B5EF4-FFF2-40B4-BE49-F238E27FC236}">
              <a16:creationId xmlns:a16="http://schemas.microsoft.com/office/drawing/2014/main" id="{ABA72575-9B05-9F25-E013-2FBC917DB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>
            <a:extLst>
              <a:ext uri="{FF2B5EF4-FFF2-40B4-BE49-F238E27FC236}">
                <a16:creationId xmlns:a16="http://schemas.microsoft.com/office/drawing/2014/main" id="{1EE1EE8E-9029-5B6E-EAD3-6CB6765085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-177800" y="798513"/>
            <a:ext cx="7097713" cy="3992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3:notes">
            <a:extLst>
              <a:ext uri="{FF2B5EF4-FFF2-40B4-BE49-F238E27FC236}">
                <a16:creationId xmlns:a16="http://schemas.microsoft.com/office/drawing/2014/main" id="{678D8C43-1354-0917-C7B8-B210C09EDE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4103" y="5057334"/>
            <a:ext cx="5392822" cy="4791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just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900"/>
              <a:buFont typeface="Arial"/>
              <a:buNone/>
              <a:tabLst/>
              <a:defRPr/>
            </a:pPr>
            <a:endParaRPr/>
          </a:p>
        </p:txBody>
      </p:sp>
      <p:sp>
        <p:nvSpPr>
          <p:cNvPr id="99" name="Google Shape;99;p3:notes">
            <a:extLst>
              <a:ext uri="{FF2B5EF4-FFF2-40B4-BE49-F238E27FC236}">
                <a16:creationId xmlns:a16="http://schemas.microsoft.com/office/drawing/2014/main" id="{4F31E4F4-257B-0595-953C-60B73F0FCAB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18361" y="10112813"/>
            <a:ext cx="2921112" cy="532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Verdana"/>
                <a:cs typeface="Verdana"/>
                <a:sym typeface="Verdan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2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3024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A2A2D2-8961-C820-ED15-8FAAF37697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6EEC835-9751-FB8C-7D3D-1BABAC83C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E74D91-CCC2-0441-104B-7E4E390E0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0BC6-4520-4F67-8E04-B4FFDF27CED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144428-BEED-7300-8CC2-C9996F946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208B37-97F1-6213-126E-8AC9DAE91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0B4E-D571-4219-9F8F-14054F4147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7009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1A7836-5C0E-3B6F-46E8-E8E32F1EB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437E52-7EC1-D300-C2D0-0B477B02D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BAFAE5-745E-299D-4F1B-28AC604F9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0BC6-4520-4F67-8E04-B4FFDF27CED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C754B1-0BCA-0416-41A7-EE76E7C16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B1DED4-A62C-71DA-8D72-4E9DCCCAC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0B4E-D571-4219-9F8F-14054F4147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7241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51A75CC-C1DB-3B85-2F29-15D8256523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DC49F0A-F4B7-6765-0DBF-2E045EFB0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8A3C7F-F7FB-4269-C001-F5C8317A0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0BC6-4520-4F67-8E04-B4FFDF27CED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E7CB70-3F3E-ABDC-6C0C-D36504CF1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09BC9B-0EBF-CE3B-067C-009F3D54D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0B4E-D571-4219-9F8F-14054F4147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4505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latérale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12FB1D0-7D40-44D1-7712-CD2BD8864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2BC12-3C54-A749-8FC7-8A6CB6E2E5CE}" type="datetime1">
              <a:rPr lang="fr-FR" smtClean="0"/>
              <a:t>26/09/2025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A26E54-4350-E7F6-F634-A6AD7DA4E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Titre de la présentation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3E1A9CF-C99F-B307-F55F-9B1BB9893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3DB4-8CAA-0347-9DAC-4814F13B093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id="{74AB6203-4B74-187D-FB53-D23792AC34C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03998" y="1980001"/>
            <a:ext cx="3600000" cy="4121862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EDE6551F-626D-6F6E-CE25-31A51B461E3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37529" y="1980001"/>
            <a:ext cx="7333784" cy="4121862"/>
          </a:xfrm>
        </p:spPr>
        <p:txBody>
          <a:bodyPr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1FEA38D-1892-DD9D-3B17-35D03BCEFB1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6000" y="504000"/>
            <a:ext cx="11268075" cy="1076325"/>
          </a:xfrm>
        </p:spPr>
        <p:txBody>
          <a:bodyPr>
            <a:noAutofit/>
          </a:bodyPr>
          <a:lstStyle>
            <a:lvl1pPr>
              <a:lnSpc>
                <a:spcPts val="2200"/>
              </a:lnSpc>
              <a:defRPr sz="2400"/>
            </a:lvl1pPr>
            <a:lvl2pPr>
              <a:lnSpc>
                <a:spcPts val="2200"/>
              </a:lnSpc>
              <a:defRPr sz="24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2B17A77-21B9-CF88-B3AC-0E7374CAF0BD}"/>
              </a:ext>
            </a:extLst>
          </p:cNvPr>
          <p:cNvSpPr txBox="1"/>
          <p:nvPr userDrawn="1"/>
        </p:nvSpPr>
        <p:spPr>
          <a:xfrm>
            <a:off x="977900" y="6438900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 anchorCtr="0">
            <a:normAutofit fontScale="25000" lnSpcReduction="20000"/>
          </a:bodyPr>
          <a:lstStyle/>
          <a:p>
            <a:pPr algn="l"/>
            <a:endParaRPr lang="fr-FR">
              <a:solidFill>
                <a:schemeClr val="accent2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A6D451D-0EE2-8E81-A35C-C0870CD4957C}"/>
              </a:ext>
            </a:extLst>
          </p:cNvPr>
          <p:cNvSpPr txBox="1"/>
          <p:nvPr userDrawn="1"/>
        </p:nvSpPr>
        <p:spPr>
          <a:xfrm>
            <a:off x="2884311" y="6671733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 anchorCtr="0">
            <a:normAutofit fontScale="25000" lnSpcReduction="20000"/>
          </a:bodyPr>
          <a:lstStyle/>
          <a:p>
            <a:pPr algn="l"/>
            <a:endParaRPr lang="fr-FR">
              <a:solidFill>
                <a:schemeClr val="accent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86A5B-1EF4-9E30-15B8-92EBEDBEF8BD}"/>
              </a:ext>
            </a:extLst>
          </p:cNvPr>
          <p:cNvSpPr/>
          <p:nvPr userDrawn="1"/>
        </p:nvSpPr>
        <p:spPr>
          <a:xfrm>
            <a:off x="503998" y="1342922"/>
            <a:ext cx="2520000" cy="5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88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B05DFB-9144-82FD-3A15-C21313A10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615E93-55AC-A5BE-97B6-49D0FD86D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0FF3C3-E35F-3A9E-9B09-0350D7DD8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0BC6-4520-4F67-8E04-B4FFDF27CED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A9B064-7704-0A4B-A54F-F5F7B7BFF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B19CC2-88A3-A3E4-728F-DF66652EA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0B4E-D571-4219-9F8F-14054F4147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4413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FF7FF2-4D28-D19D-EEE5-35A250178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2F89AC-B5CF-F269-EACA-5D691288E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1E4A1D-C4B8-1AA0-8E4C-C524D315C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0BC6-4520-4F67-8E04-B4FFDF27CED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86BD72-E486-4139-A168-3BD9524E4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1B7A2F-0FC0-9A08-2940-B80D90560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0B4E-D571-4219-9F8F-14054F4147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7684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71731F-7781-E152-DC76-9B5CD82D9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798F93-8AF5-CFB8-4333-8E9D3FB54D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CCFCAF5-DC23-CD46-979D-AB95EABF0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B3D6DB-C8D9-6BA5-E3C8-9796F5300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0BC6-4520-4F67-8E04-B4FFDF27CED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9F083C-6536-1263-A46B-F40CA128F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1A89EF-D2DC-8B15-F40D-D920C11DE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0B4E-D571-4219-9F8F-14054F4147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1506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2568CA-05EC-2913-AB53-380CC25B0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3F4FAD-64CC-E7FE-F44F-C06E3F925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BBFB381-EB32-5C91-B23D-065B3BB20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029E64-7BF6-7C4A-05DD-579C46B56F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3758F98-D003-3280-2D97-995256CB2A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9F8E7CE-9B85-13E7-ED46-EE07A17CD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0BC6-4520-4F67-8E04-B4FFDF27CED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CF548C5-2D43-FE81-04F6-9398B7AB7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7B3E378-6D3A-DA2A-314F-4327C08F9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0B4E-D571-4219-9F8F-14054F4147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933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75C426-13DF-F3F6-6433-CC972EA00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F18BB9C-CF2F-5B3A-D07E-223F455EB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0BC6-4520-4F67-8E04-B4FFDF27CED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5449C16-E585-0349-B189-C022A68DB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3BF300F-7BF4-2760-3AB7-3EFBB7A8A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0B4E-D571-4219-9F8F-14054F4147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8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3E0E569-69D6-0FB4-8239-61DEBCA9D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0BC6-4520-4F67-8E04-B4FFDF27CED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B5BAF0E-5A9E-7210-3834-4A00CD9F5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BCF1599-E3D0-53F3-B86D-162D06E0D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0B4E-D571-4219-9F8F-14054F4147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5596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34DDD2-6B5F-2E29-2D4B-22829EA3E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293E38-4C84-F325-3E17-3A7ADF8C7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87B12BB-ED4D-9B7E-144E-5C4213FECD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FE12415-0678-9BA4-3822-EEDB0F9A7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0BC6-4520-4F67-8E04-B4FFDF27CED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2A4B0B-553B-8E86-7A79-45420240B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8225D0E-22D1-87A6-C4FB-1568A43F7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0B4E-D571-4219-9F8F-14054F4147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387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673D1C-EA3A-A69A-F544-0020E0828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42E94C4-A9C3-21AF-3657-A2857D4171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066E1AA-ED83-615E-8DA4-98A2729E0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BEBEBC-9ED0-9371-BF18-5CE0C9623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0BC6-4520-4F67-8E04-B4FFDF27CED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BF42AAA-19B7-DFD3-9FF2-8157FA21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141FFA-40AD-BF63-05B8-EDCF546AA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0B4E-D571-4219-9F8F-14054F4147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00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C166D32-1B62-43A0-5E9B-56CCF45A7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DD2717-5814-9410-2E2A-96D930062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F4C6DE-A1CE-01FE-7FCC-A5483862F7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3F0BC6-4520-4F67-8E04-B4FFDF27CED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2D1A38-92F1-6E79-FF6B-9F27DFA3B9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AA10C4-C953-9A12-2158-6CC7AEF056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4C0B4E-D571-4219-9F8F-14054F4147FA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36D0063-4A6C-09E0-6F07-B55BEB11452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458946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000">
                <a:solidFill>
                  <a:srgbClr val="008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Classification NaTran : Public [ ] Interne [X] Diffusion limitée [ ] Confidentiel entreprise [ ]</a:t>
            </a:r>
          </a:p>
        </p:txBody>
      </p:sp>
    </p:spTree>
    <p:extLst>
      <p:ext uri="{BB962C8B-B14F-4D97-AF65-F5344CB8AC3E}">
        <p14:creationId xmlns:p14="http://schemas.microsoft.com/office/powerpoint/2010/main" val="1881479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hyperlink" Target="https://h2medproject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58;p3">
            <a:extLst>
              <a:ext uri="{FF2B5EF4-FFF2-40B4-BE49-F238E27FC236}">
                <a16:creationId xmlns:a16="http://schemas.microsoft.com/office/drawing/2014/main" id="{3155A480-8D68-EA6B-13A6-BE4482ABC6DA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05825" y="150285"/>
            <a:ext cx="7978850" cy="604655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0174E68-3F64-AE64-8C8D-7B9C4E789E5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Le corridor H2 Med</a:t>
            </a:r>
          </a:p>
          <a:p>
            <a:endParaRPr lang="en-US" dirty="0"/>
          </a:p>
        </p:txBody>
      </p:sp>
      <p:sp>
        <p:nvSpPr>
          <p:cNvPr id="110" name="Google Shape;110;p14"/>
          <p:cNvSpPr txBox="1"/>
          <p:nvPr/>
        </p:nvSpPr>
        <p:spPr>
          <a:xfrm>
            <a:off x="5705790" y="6327472"/>
            <a:ext cx="3890381" cy="3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33" rIns="121900" bIns="60933" anchor="t" anchorCtr="0">
            <a:spAutoFit/>
          </a:bodyPr>
          <a:lstStyle/>
          <a:p>
            <a:pPr defTabSz="609585"/>
            <a:r>
              <a:rPr lang="en-US" sz="16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More details : </a:t>
            </a:r>
            <a:r>
              <a:rPr lang="en-US" sz="1600" u="sng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https://h2medproject.com/</a:t>
            </a:r>
            <a:endParaRPr sz="1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56DE7C05-5DB0-7487-1588-738F852CF3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79205" y="6380740"/>
            <a:ext cx="1325617" cy="2782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>
          <a:extLst>
            <a:ext uri="{FF2B5EF4-FFF2-40B4-BE49-F238E27FC236}">
              <a16:creationId xmlns:a16="http://schemas.microsoft.com/office/drawing/2014/main" id="{1AF755A3-EAD8-E859-188E-C3E6580F8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F1C5695-75F6-7B2C-E26A-DDBE65F5FFA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latin typeface="Arial Nova" panose="020B0504020202020204" pitchFamily="34" charset="0"/>
              </a:rPr>
              <a:t>Le </a:t>
            </a:r>
            <a:r>
              <a:rPr lang="en-US" dirty="0" err="1">
                <a:latin typeface="Arial Nova" panose="020B0504020202020204" pitchFamily="34" charset="0"/>
              </a:rPr>
              <a:t>projet</a:t>
            </a:r>
            <a:r>
              <a:rPr lang="en-US" dirty="0">
                <a:latin typeface="Arial Nova" panose="020B0504020202020204" pitchFamily="34" charset="0"/>
              </a:rPr>
              <a:t> HY-FEN</a:t>
            </a:r>
            <a:endParaRPr lang="fr-FR" dirty="0">
              <a:latin typeface="Arial Nova" panose="020B0504020202020204" pitchFamily="34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8BF7C9D7-E0D7-191C-69B7-D3051996292C}"/>
              </a:ext>
            </a:extLst>
          </p:cNvPr>
          <p:cNvSpPr txBox="1"/>
          <p:nvPr/>
        </p:nvSpPr>
        <p:spPr>
          <a:xfrm>
            <a:off x="545723" y="2383313"/>
            <a:ext cx="4764349" cy="793713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 err="1">
                <a:latin typeface="Arial Nova" panose="020B0504020202020204" pitchFamily="34" charset="0"/>
              </a:rPr>
              <a:t>Capacité</a:t>
            </a:r>
            <a:r>
              <a:rPr lang="en-US" sz="1400" b="1" dirty="0">
                <a:latin typeface="Arial Nova" panose="020B0504020202020204" pitchFamily="34" charset="0"/>
              </a:rPr>
              <a:t> 2 Mt H</a:t>
            </a:r>
            <a:r>
              <a:rPr lang="en-US" sz="1400" b="1" baseline="-25000" dirty="0">
                <a:latin typeface="Arial Nova" panose="020B0504020202020204" pitchFamily="34" charset="0"/>
              </a:rPr>
              <a:t>2</a:t>
            </a:r>
            <a:r>
              <a:rPr lang="en-US" sz="1400" b="1" dirty="0">
                <a:latin typeface="Arial Nova" panose="020B0504020202020204" pitchFamily="34" charset="0"/>
              </a:rPr>
              <a:t>/an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 err="1">
                <a:latin typeface="Arial Nova" panose="020B0504020202020204" pitchFamily="34" charset="0"/>
              </a:rPr>
              <a:t>Projet</a:t>
            </a:r>
            <a:r>
              <a:rPr lang="en-US" sz="1400" b="1" dirty="0">
                <a:latin typeface="Arial Nova" panose="020B0504020202020204" pitchFamily="34" charset="0"/>
              </a:rPr>
              <a:t> PCI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 Nova" panose="020B0504020202020204" pitchFamily="34" charset="0"/>
              </a:rPr>
              <a:t>Le </a:t>
            </a:r>
            <a:r>
              <a:rPr lang="en-US" sz="1400" b="1" dirty="0" err="1">
                <a:latin typeface="Arial Nova" panose="020B0504020202020204" pitchFamily="34" charset="0"/>
              </a:rPr>
              <a:t>maillon</a:t>
            </a:r>
            <a:r>
              <a:rPr lang="en-US" sz="1400" b="1" dirty="0">
                <a:latin typeface="Arial Nova" panose="020B0504020202020204" pitchFamily="34" charset="0"/>
              </a:rPr>
              <a:t> français du Corridor H2med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 err="1">
                <a:latin typeface="Arial Nova" panose="020B0504020202020204" pitchFamily="34" charset="0"/>
              </a:rPr>
              <a:t>Connecte</a:t>
            </a:r>
            <a:r>
              <a:rPr lang="en-US" sz="1400" b="1" dirty="0">
                <a:latin typeface="Arial Nova" panose="020B0504020202020204" pitchFamily="34" charset="0"/>
              </a:rPr>
              <a:t> </a:t>
            </a:r>
            <a:r>
              <a:rPr lang="en-US" sz="1400" b="1" dirty="0" err="1">
                <a:latin typeface="Arial Nova" panose="020B0504020202020204" pitchFamily="34" charset="0"/>
              </a:rPr>
              <a:t>BarMar</a:t>
            </a:r>
            <a:r>
              <a:rPr lang="en-US" sz="1400" b="1" dirty="0">
                <a:latin typeface="Arial Nova" panose="020B0504020202020204" pitchFamily="34" charset="0"/>
              </a:rPr>
              <a:t> à la France et à </a:t>
            </a:r>
            <a:r>
              <a:rPr lang="en-US" sz="1400" b="1" dirty="0" err="1">
                <a:latin typeface="Arial Nova" panose="020B0504020202020204" pitchFamily="34" charset="0"/>
              </a:rPr>
              <a:t>l’Allemagne</a:t>
            </a:r>
            <a:endParaRPr lang="en-US" sz="1400" b="1" dirty="0">
              <a:latin typeface="Arial Nova" panose="020B05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 err="1">
                <a:latin typeface="Arial Nova" panose="020B0504020202020204" pitchFamily="34" charset="0"/>
              </a:rPr>
              <a:t>Connecte</a:t>
            </a:r>
            <a:r>
              <a:rPr lang="en-US" sz="1400" b="1" dirty="0">
                <a:latin typeface="Arial Nova" panose="020B0504020202020204" pitchFamily="34" charset="0"/>
              </a:rPr>
              <a:t> des </a:t>
            </a:r>
            <a:r>
              <a:rPr lang="en-US" sz="1400" b="1" dirty="0" err="1">
                <a:latin typeface="Arial Nova" panose="020B0504020202020204" pitchFamily="34" charset="0"/>
              </a:rPr>
              <a:t>pôles</a:t>
            </a:r>
            <a:r>
              <a:rPr lang="en-US" sz="1400" b="1" dirty="0">
                <a:latin typeface="Arial Nova" panose="020B0504020202020204" pitchFamily="34" charset="0"/>
              </a:rPr>
              <a:t> </a:t>
            </a:r>
            <a:r>
              <a:rPr lang="en-US" sz="1400" b="1" dirty="0" err="1">
                <a:latin typeface="Arial Nova" panose="020B0504020202020204" pitchFamily="34" charset="0"/>
              </a:rPr>
              <a:t>industriels</a:t>
            </a:r>
            <a:r>
              <a:rPr lang="en-US" sz="1400" b="1" dirty="0">
                <a:latin typeface="Arial Nova" panose="020B0504020202020204" pitchFamily="34" charset="0"/>
              </a:rPr>
              <a:t> et des </a:t>
            </a:r>
            <a:r>
              <a:rPr lang="en-US" sz="1400" b="1" dirty="0" err="1">
                <a:latin typeface="Arial Nova" panose="020B0504020202020204" pitchFamily="34" charset="0"/>
              </a:rPr>
              <a:t>projets</a:t>
            </a:r>
            <a:r>
              <a:rPr lang="en-US" sz="1400" b="1" dirty="0">
                <a:latin typeface="Arial Nova" panose="020B0504020202020204" pitchFamily="34" charset="0"/>
              </a:rPr>
              <a:t> de stockage souterrain d’H</a:t>
            </a:r>
            <a:r>
              <a:rPr lang="en-US" sz="1400" b="1" baseline="-25000" dirty="0">
                <a:latin typeface="Arial Nova" panose="020B0504020202020204" pitchFamily="34" charset="0"/>
              </a:rPr>
              <a:t>2</a:t>
            </a:r>
          </a:p>
          <a:p>
            <a:pPr>
              <a:spcAft>
                <a:spcPts val="600"/>
              </a:spcAft>
            </a:pPr>
            <a:endParaRPr lang="en-US" sz="1400" b="1" dirty="0">
              <a:latin typeface="Arial Nova" panose="020B05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 Nova" panose="020B0504020202020204" pitchFamily="34" charset="0"/>
              </a:rPr>
              <a:t>Longueur ~850 km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 Nova" panose="020B0504020202020204" pitchFamily="34" charset="0"/>
              </a:rPr>
              <a:t>5 regions </a:t>
            </a:r>
            <a:r>
              <a:rPr lang="en-US" sz="1400" b="1" dirty="0" err="1">
                <a:latin typeface="Arial Nova" panose="020B0504020202020204" pitchFamily="34" charset="0"/>
              </a:rPr>
              <a:t>traversées</a:t>
            </a:r>
            <a:endParaRPr lang="en-US" sz="1400" b="1" dirty="0">
              <a:latin typeface="Arial Nova" panose="020B05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 Nova" panose="020B0504020202020204" pitchFamily="34" charset="0"/>
              </a:rPr>
              <a:t>Mise </a:t>
            </a:r>
            <a:r>
              <a:rPr lang="en-US" sz="1400" b="1" dirty="0" err="1">
                <a:latin typeface="Arial Nova" panose="020B0504020202020204" pitchFamily="34" charset="0"/>
              </a:rPr>
              <a:t>en</a:t>
            </a:r>
            <a:r>
              <a:rPr lang="en-US" sz="1400" b="1" dirty="0">
                <a:latin typeface="Arial Nova" panose="020B0504020202020204" pitchFamily="34" charset="0"/>
              </a:rPr>
              <a:t> service à </a:t>
            </a:r>
            <a:r>
              <a:rPr lang="en-US" sz="1400" b="1" dirty="0" err="1">
                <a:latin typeface="Arial Nova" panose="020B0504020202020204" pitchFamily="34" charset="0"/>
              </a:rPr>
              <a:t>partir</a:t>
            </a:r>
            <a:r>
              <a:rPr lang="en-US" sz="1400" b="1" dirty="0">
                <a:latin typeface="Arial Nova" panose="020B0504020202020204" pitchFamily="34" charset="0"/>
              </a:rPr>
              <a:t> de 2030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latin typeface="Arial Nova" panose="020B0504020202020204" pitchFamily="34" charset="0"/>
              </a:rPr>
              <a:t>Subventions CEF </a:t>
            </a:r>
            <a:r>
              <a:rPr lang="en-US" sz="1400" b="1" dirty="0" err="1">
                <a:latin typeface="Arial Nova" panose="020B0504020202020204" pitchFamily="34" charset="0"/>
              </a:rPr>
              <a:t>obtenues</a:t>
            </a:r>
            <a:r>
              <a:rPr lang="en-US" sz="1400" b="1" dirty="0">
                <a:latin typeface="Arial Nova" panose="020B0504020202020204" pitchFamily="34" charset="0"/>
              </a:rPr>
              <a:t> pour les études </a:t>
            </a:r>
            <a:r>
              <a:rPr lang="en-US" sz="1400" b="1" dirty="0" err="1">
                <a:latin typeface="Arial Nova" panose="020B0504020202020204" pitchFamily="34" charset="0"/>
              </a:rPr>
              <a:t>d’ingénierie</a:t>
            </a:r>
            <a:r>
              <a:rPr lang="en-US" sz="1400" b="1" dirty="0">
                <a:latin typeface="Arial Nova" panose="020B0504020202020204" pitchFamily="34" charset="0"/>
              </a:rPr>
              <a:t> de base (15 M€) </a:t>
            </a:r>
          </a:p>
        </p:txBody>
      </p:sp>
      <p:pic>
        <p:nvPicPr>
          <p:cNvPr id="43" name="Image 42">
            <a:extLst>
              <a:ext uri="{FF2B5EF4-FFF2-40B4-BE49-F238E27FC236}">
                <a16:creationId xmlns:a16="http://schemas.microsoft.com/office/drawing/2014/main" id="{2A5D2A48-E28D-6EEA-E7C1-C95A2CE3A0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605" y="1693451"/>
            <a:ext cx="1242570" cy="475015"/>
          </a:xfrm>
          <a:prstGeom prst="rect">
            <a:avLst/>
          </a:prstGeom>
        </p:spPr>
      </p:pic>
      <p:pic>
        <p:nvPicPr>
          <p:cNvPr id="2" name="Image 1" descr="Une image contenant texte, carte, atlas, diagramme&#10;&#10;Le contenu généré par l’IA peut être incorrect.">
            <a:extLst>
              <a:ext uri="{FF2B5EF4-FFF2-40B4-BE49-F238E27FC236}">
                <a16:creationId xmlns:a16="http://schemas.microsoft.com/office/drawing/2014/main" id="{D3715F13-9706-61BD-D810-A854DFC070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1848" y="158150"/>
            <a:ext cx="5566718" cy="6038491"/>
          </a:xfrm>
          <a:prstGeom prst="rect">
            <a:avLst/>
          </a:prstGeom>
        </p:spPr>
      </p:pic>
      <p:pic>
        <p:nvPicPr>
          <p:cNvPr id="3" name="Picture 5">
            <a:extLst>
              <a:ext uri="{FF2B5EF4-FFF2-40B4-BE49-F238E27FC236}">
                <a16:creationId xmlns:a16="http://schemas.microsoft.com/office/drawing/2014/main" id="{34CE7ADD-C6C5-D72B-E4EA-49075942A0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79205" y="6380740"/>
            <a:ext cx="1325617" cy="278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7610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0fc55952-1fc0-4bcb-977a-64773f1984fe}" enabled="1" method="Standard" siteId="{081c4a9c-ea86-468c-9b4c-30d99d63df76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Grand écran</PresentationFormat>
  <Paragraphs>15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Arial Nova</vt:lpstr>
      <vt:lpstr>Calibri</vt:lpstr>
      <vt:lpstr>Verdana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ROUSSEAU Vincent</dc:creator>
  <cp:lastModifiedBy>ROUSSEAU Vincent</cp:lastModifiedBy>
  <cp:revision>1</cp:revision>
  <dcterms:created xsi:type="dcterms:W3CDTF">2025-09-26T06:51:56Z</dcterms:created>
  <dcterms:modified xsi:type="dcterms:W3CDTF">2025-09-26T06:52:39Z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Thème Office:8</vt:lpwstr>
  </property>
  <property fmtid="{D5CDD505-2E9C-101B-9397-08002B2CF9AE}" pid="3" name="ClassificationContentMarkingFooterText">
    <vt:lpwstr>Classification NaTran : Public [ ] Interne [X] Diffusion limitée [ ] Confidentiel entreprise [ ]</vt:lpwstr>
  </property>
</Properties>
</file>